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2801600" cy="192024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EE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07" autoAdjust="0"/>
  </p:normalViewPr>
  <p:slideViewPr>
    <p:cSldViewPr snapToGrid="0">
      <p:cViewPr>
        <p:scale>
          <a:sx n="86" d="100"/>
          <a:sy n="86" d="100"/>
        </p:scale>
        <p:origin x="804" y="-60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3142616"/>
            <a:ext cx="10881360" cy="668528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0085706"/>
            <a:ext cx="9601200" cy="4636134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4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355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1022350"/>
            <a:ext cx="2760345" cy="1627314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1022350"/>
            <a:ext cx="8121015" cy="1627314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928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322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4787270"/>
            <a:ext cx="11041380" cy="7987664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12850500"/>
            <a:ext cx="11041380" cy="4200524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1476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5111750"/>
            <a:ext cx="5440680" cy="121837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5111750"/>
            <a:ext cx="5440680" cy="121837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9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1022354"/>
            <a:ext cx="11041380" cy="371157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4707256"/>
            <a:ext cx="5415676" cy="2306954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7014210"/>
            <a:ext cx="5415676" cy="103168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4707256"/>
            <a:ext cx="5442347" cy="2306954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7014210"/>
            <a:ext cx="5442347" cy="1031684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6209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902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451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1280160"/>
            <a:ext cx="4128849" cy="448056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2764794"/>
            <a:ext cx="6480810" cy="13646150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5760720"/>
            <a:ext cx="4128849" cy="10672446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48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1280160"/>
            <a:ext cx="4128849" cy="448056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2764794"/>
            <a:ext cx="6480810" cy="13646150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5760720"/>
            <a:ext cx="4128849" cy="10672446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41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1022354"/>
            <a:ext cx="11041380" cy="37115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5111750"/>
            <a:ext cx="11041380" cy="12183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17797784"/>
            <a:ext cx="28803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F824F-EBC5-44D8-8277-921F827CA76A}" type="datetimeFigureOut">
              <a:rPr kumimoji="1" lang="ja-JP" altLang="en-US" smtClean="0"/>
              <a:t>2022/7/19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17797784"/>
            <a:ext cx="432054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17797784"/>
            <a:ext cx="2880360" cy="1022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0A4D9-2A8A-41FB-8172-B9FB8BD1CD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984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0" y="476415"/>
            <a:ext cx="12801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2022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ja-JP" altLang="en-US" sz="40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zh-TW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夏季休業期間</a:t>
            </a:r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の窓口業務時間</a:t>
            </a: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79273"/>
              </p:ext>
            </p:extLst>
          </p:nvPr>
        </p:nvGraphicFramePr>
        <p:xfrm>
          <a:off x="492192" y="2458520"/>
          <a:ext cx="11817216" cy="13482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2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4976">
                  <a:extLst>
                    <a:ext uri="{9D8B030D-6E8A-4147-A177-3AD203B41FA5}">
                      <a16:colId xmlns:a16="http://schemas.microsoft.com/office/drawing/2014/main" val="3206269912"/>
                    </a:ext>
                  </a:extLst>
                </a:gridCol>
                <a:gridCol w="2268119">
                  <a:extLst>
                    <a:ext uri="{9D8B030D-6E8A-4147-A177-3AD203B41FA5}">
                      <a16:colId xmlns:a16="http://schemas.microsoft.com/office/drawing/2014/main" val="215590065"/>
                    </a:ext>
                  </a:extLst>
                </a:gridCol>
                <a:gridCol w="1599942">
                  <a:extLst>
                    <a:ext uri="{9D8B030D-6E8A-4147-A177-3AD203B41FA5}">
                      <a16:colId xmlns:a16="http://schemas.microsoft.com/office/drawing/2014/main" val="288764234"/>
                    </a:ext>
                  </a:extLst>
                </a:gridCol>
                <a:gridCol w="2601746">
                  <a:extLst>
                    <a:ext uri="{9D8B030D-6E8A-4147-A177-3AD203B41FA5}">
                      <a16:colId xmlns:a16="http://schemas.microsoft.com/office/drawing/2014/main" val="1159552318"/>
                    </a:ext>
                  </a:extLst>
                </a:gridCol>
              </a:tblGrid>
              <a:tr h="156142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月日</a:t>
                      </a:r>
                      <a:endParaRPr kumimoji="1" lang="en-US" altLang="ja-JP" sz="24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24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Date</a:t>
                      </a:r>
                      <a:endParaRPr kumimoji="1" lang="ja-JP" altLang="en-US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証　明　書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自動発行機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Automatic Certificate</a:t>
                      </a:r>
                    </a:p>
                    <a:p>
                      <a:pPr algn="ctr"/>
                      <a:r>
                        <a:rPr kumimoji="1" lang="en-US" altLang="ja-JP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Issuing Machine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教　務　課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①～⑤</a:t>
                      </a:r>
                    </a:p>
                    <a:p>
                      <a:pPr algn="ctr"/>
                      <a:r>
                        <a:rPr kumimoji="1" lang="en-US" altLang="ja-JP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Academic</a:t>
                      </a:r>
                      <a:r>
                        <a:rPr kumimoji="1" lang="en-US" altLang="ja-JP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Affairs Division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学生支援課</a:t>
                      </a:r>
                      <a:endParaRPr kumimoji="1" lang="en-US" altLang="ja-JP" sz="24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ja-JP" altLang="en-US" sz="2400" b="1" kern="1200" dirty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⑥～⑧</a:t>
                      </a:r>
                      <a:endParaRPr kumimoji="1" lang="en-US" altLang="ja-JP" sz="2400" b="1" kern="1200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algn="ctr"/>
                      <a:r>
                        <a:rPr kumimoji="1" lang="en-US" altLang="ja-JP" sz="2400" b="1" kern="1200" dirty="0">
                          <a:solidFill>
                            <a:schemeClr val="bg1"/>
                          </a:solidFill>
                          <a:latin typeface="+mn-lt"/>
                          <a:ea typeface="ＭＳ ゴシック" panose="020B0609070205080204" pitchFamily="49" charset="-128"/>
                          <a:cs typeface="+mn-cs"/>
                        </a:rPr>
                        <a:t>Student</a:t>
                      </a:r>
                      <a:r>
                        <a:rPr kumimoji="1" lang="en-US" altLang="ja-JP" sz="2400" b="1" kern="1200" baseline="0" dirty="0">
                          <a:solidFill>
                            <a:schemeClr val="bg1"/>
                          </a:solidFill>
                          <a:latin typeface="+mn-lt"/>
                          <a:ea typeface="ＭＳ ゴシック" panose="020B0609070205080204" pitchFamily="49" charset="-128"/>
                          <a:cs typeface="+mn-cs"/>
                        </a:rPr>
                        <a:t> Support Division</a:t>
                      </a:r>
                      <a:endParaRPr kumimoji="1" lang="en-US" altLang="ja-JP" sz="2400" b="1" kern="1200" dirty="0">
                        <a:solidFill>
                          <a:schemeClr val="bg1"/>
                        </a:solidFill>
                        <a:latin typeface="+mn-lt"/>
                        <a:ea typeface="ＭＳ ゴシック" panose="020B0609070205080204" pitchFamily="49" charset="-128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33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①国際交流支援チーム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②国際化推進チーム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④後期課程チーム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⑤総合文化大学院チーム </a:t>
                      </a:r>
                      <a:endParaRPr kumimoji="1" lang="en-US" altLang="ja-JP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①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International Student Section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②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PEAK/GPEAK Section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④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Senior Division Section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⑤</a:t>
                      </a: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Graduate School Section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kumimoji="1" lang="en-US" altLang="ja-JP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accent2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③前期課程チーム</a:t>
                      </a:r>
                    </a:p>
                    <a:p>
                      <a:pPr algn="ctr"/>
                      <a:r>
                        <a:rPr kumimoji="1" lang="ja-JP" altLang="en-US" sz="2000" b="1" dirty="0">
                          <a:solidFill>
                            <a:schemeClr val="accent2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③</a:t>
                      </a:r>
                      <a:r>
                        <a:rPr kumimoji="1" lang="en-US" altLang="ja-JP" sz="2000" b="1" dirty="0">
                          <a:solidFill>
                            <a:schemeClr val="accent2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Junior Division Section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482426"/>
                  </a:ext>
                </a:extLst>
              </a:tr>
              <a:tr h="147673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8/2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（火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Tue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までの平日</a:t>
                      </a:r>
                      <a:r>
                        <a:rPr kumimoji="1" lang="ja-JP" altLang="en-US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kumimoji="1" lang="en-US" altLang="ja-JP" sz="2000" baseline="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aseline="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W</a:t>
                      </a:r>
                      <a:r>
                        <a:rPr kumimoji="1" lang="en-US" altLang="ja-JP" sz="1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eekdays through August 2</a:t>
                      </a:r>
                      <a:endParaRPr kumimoji="1" lang="en-US" altLang="ja-JP" sz="2000" dirty="0"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通常どおり</a:t>
                      </a:r>
                      <a:r>
                        <a:rPr kumimoji="1" lang="ja-JP" altLang="en-US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kumimoji="1" lang="en-US" altLang="ja-JP" sz="2000" baseline="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18:30</a:t>
                      </a: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AS USUAL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ja-JP" altLang="en-US" sz="2800" dirty="0">
                        <a:highlight>
                          <a:srgbClr val="D2DEEF"/>
                        </a:highlight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D2DEEF"/>
                        </a:highlight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highlight>
                            <a:srgbClr val="D2DEEF"/>
                          </a:highlight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highlight>
                          <a:srgbClr val="D2DEEF"/>
                        </a:highlight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46405"/>
                  </a:ext>
                </a:extLst>
              </a:tr>
              <a:tr h="2583722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8/3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（水</a:t>
                      </a:r>
                      <a:r>
                        <a:rPr kumimoji="1" lang="en-US" altLang="ja-JP" sz="2400" b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, Wed</a:t>
                      </a:r>
                      <a:r>
                        <a:rPr kumimoji="1" lang="ja-JP" altLang="en-US" sz="2400" b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～</a:t>
                      </a:r>
                      <a:endParaRPr kumimoji="1" lang="en-US" altLang="ja-JP" sz="2400" dirty="0"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8/10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（水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 Wed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2800" dirty="0"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通常どおり</a:t>
                      </a:r>
                      <a:r>
                        <a:rPr kumimoji="1" lang="ja-JP" altLang="en-US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kumimoji="1" lang="en-US" altLang="ja-JP" sz="2000" baseline="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18:30</a:t>
                      </a: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AS USUAL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2000" b="1" dirty="0">
                        <a:solidFill>
                          <a:schemeClr val="accent2"/>
                        </a:solidFill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851342"/>
                  </a:ext>
                </a:extLst>
              </a:tr>
              <a:tr h="2134445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8/12</a:t>
                      </a:r>
                      <a:r>
                        <a:rPr kumimoji="1" lang="ja-JP" altLang="en-US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（金</a:t>
                      </a:r>
                      <a:r>
                        <a:rPr kumimoji="1" lang="en-US" altLang="ja-JP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Fri</a:t>
                      </a:r>
                      <a:r>
                        <a:rPr kumimoji="1" lang="ja-JP" altLang="en-US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～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8/15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（月</a:t>
                      </a:r>
                      <a:r>
                        <a:rPr kumimoji="1" lang="en-US" altLang="ja-JP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Mon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使用不可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OUT OF  SERVICE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閉室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COUNTER CLOSED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2000" b="1" dirty="0">
                        <a:solidFill>
                          <a:schemeClr val="accent2"/>
                        </a:solidFill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159962"/>
                  </a:ext>
                </a:extLst>
              </a:tr>
              <a:tr h="1520743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8/16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（火</a:t>
                      </a:r>
                      <a:r>
                        <a:rPr kumimoji="1" lang="en-US" altLang="ja-JP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Tue</a:t>
                      </a:r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）～</a:t>
                      </a:r>
                      <a:endParaRPr kumimoji="1" lang="en-US" altLang="ja-JP" sz="2400" dirty="0"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8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9/30</a:t>
                      </a:r>
                      <a:r>
                        <a:rPr kumimoji="1" lang="ja-JP" altLang="en-US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（金</a:t>
                      </a:r>
                      <a:r>
                        <a:rPr kumimoji="1" lang="en-US" altLang="ja-JP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Fri</a:t>
                      </a:r>
                      <a:r>
                        <a:rPr kumimoji="1" lang="ja-JP" altLang="en-US" sz="24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2800" dirty="0"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通常どおり</a:t>
                      </a:r>
                      <a:r>
                        <a:rPr kumimoji="1" lang="ja-JP" altLang="en-US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kumimoji="1" lang="en-US" altLang="ja-JP" sz="2000" baseline="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18:30</a:t>
                      </a: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AS USUAL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EAEFF7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77833"/>
                  </a:ext>
                </a:extLst>
              </a:tr>
              <a:tr h="154877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10/3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（月</a:t>
                      </a:r>
                      <a:r>
                        <a:rPr kumimoji="1" lang="en-US" altLang="ja-JP" sz="24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, </a:t>
                      </a: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Mon</a:t>
                      </a:r>
                      <a:r>
                        <a:rPr kumimoji="1" lang="ja-JP" alt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）</a:t>
                      </a:r>
                      <a:endParaRPr kumimoji="1" lang="en-US" altLang="ja-JP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以降の平日</a:t>
                      </a:r>
                      <a:endParaRPr kumimoji="1" lang="ja-JP" altLang="en-US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2000" baseline="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W</a:t>
                      </a:r>
                      <a:r>
                        <a:rPr kumimoji="1" lang="en-US" altLang="ja-JP" sz="2000" dirty="0">
                          <a:latin typeface="+mn-lt"/>
                          <a:ea typeface="メイリオ"/>
                          <a:cs typeface="メイリオ" panose="020B0604030504040204" pitchFamily="50" charset="-128"/>
                        </a:rPr>
                        <a:t>eekdays from October 3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通常どおり</a:t>
                      </a:r>
                      <a:r>
                        <a:rPr kumimoji="1" lang="ja-JP" altLang="en-US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 </a:t>
                      </a:r>
                      <a:endParaRPr kumimoji="1" lang="en-US" altLang="ja-JP" sz="2000" baseline="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8:30</a:t>
                      </a:r>
                      <a:r>
                        <a:rPr kumimoji="1" lang="ja-JP" altLang="en-US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18:30</a:t>
                      </a:r>
                    </a:p>
                    <a:p>
                      <a:pPr marL="0" marR="0" lvl="0" indent="0" algn="ctr" defTabSz="960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aseline="0" dirty="0"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AS USUAL</a:t>
                      </a:r>
                      <a:endParaRPr kumimoji="1" lang="en-US" altLang="ja-JP" sz="2000" dirty="0"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10:00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12:30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&amp;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13:30</a:t>
                      </a:r>
                      <a:r>
                        <a:rPr kumimoji="1" lang="ja-JP" altLang="en-US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～</a:t>
                      </a:r>
                      <a:r>
                        <a:rPr kumimoji="1" lang="en-US" altLang="ja-JP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ED7D31"/>
                          </a:solidFill>
                          <a:effectLst/>
                          <a:uLnTx/>
                          <a:uFillTx/>
                          <a:latin typeface="+mn-lt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16:00</a:t>
                      </a:r>
                      <a:endParaRPr kumimoji="1" lang="en-US" altLang="ja-JP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64124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0" y="1683800"/>
            <a:ext cx="12801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200" dirty="0"/>
              <a:t>Office Hours During the Summer Vacation  (2022 August - October)</a:t>
            </a:r>
            <a:endParaRPr lang="ja-JP" altLang="en-US" sz="3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15089" y="18058244"/>
            <a:ext cx="8614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2400" dirty="0">
                <a:ea typeface="メイリオ" panose="020B0604030504040204" pitchFamily="50" charset="-128"/>
                <a:cs typeface="メイリオ" panose="020B0604030504040204" pitchFamily="50" charset="-128"/>
              </a:rPr>
              <a:t>2022. 7. 19</a:t>
            </a:r>
            <a:r>
              <a:rPr lang="ja-JP" altLang="en-US" sz="2400" dirty="0">
                <a:ea typeface="メイリオ" panose="020B0604030504040204" pitchFamily="50" charset="-128"/>
                <a:cs typeface="メイリオ" panose="020B0604030504040204" pitchFamily="50" charset="-128"/>
              </a:rPr>
              <a:t> 教養学部等教務課・学生支援課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97644" y="18403855"/>
            <a:ext cx="125273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2400">
                <a:latin typeface="+mn-lt"/>
                <a:ea typeface="メイリオ"/>
                <a:cs typeface="メイリオ" panose="020B0604030504040204" pitchFamily="50" charset="-128"/>
              </a:rPr>
              <a:t>July</a:t>
            </a:r>
            <a:r>
              <a:rPr lang="en-US" altLang="ja-JP" sz="2400"/>
              <a:t> 19, </a:t>
            </a:r>
            <a:r>
              <a:rPr lang="en-US" altLang="ja-JP" sz="2400" dirty="0"/>
              <a:t>2022  Academic Affairs Division &amp; Student Support Division, College of Arts and Sciences</a:t>
            </a:r>
          </a:p>
        </p:txBody>
      </p:sp>
      <p:sp>
        <p:nvSpPr>
          <p:cNvPr id="7" name="テキスト ボックス 16">
            <a:extLst>
              <a:ext uri="{FF2B5EF4-FFF2-40B4-BE49-F238E27FC236}">
                <a16:creationId xmlns:a16="http://schemas.microsoft.com/office/drawing/2014/main" id="{E0CADEDC-07E0-4995-8D8F-C6EF48B3072A}"/>
              </a:ext>
            </a:extLst>
          </p:cNvPr>
          <p:cNvSpPr txBox="1"/>
          <p:nvPr/>
        </p:nvSpPr>
        <p:spPr>
          <a:xfrm>
            <a:off x="0" y="16286306"/>
            <a:ext cx="12620848" cy="10464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ja-JP" sz="2100" b="1" dirty="0">
                <a:ea typeface="+mn-lt"/>
                <a:cs typeface="+mn-lt"/>
              </a:rPr>
              <a:t>	</a:t>
            </a:r>
            <a:r>
              <a:rPr lang="ja-JP" sz="2100" b="1" dirty="0">
                <a:ea typeface="+mn-lt"/>
                <a:cs typeface="+mn-lt"/>
              </a:rPr>
              <a:t>土曜、日曜、祝日は、証明書自動発行機使用不可／窓口はすべて閉室です。</a:t>
            </a:r>
            <a:endParaRPr lang="en-US" altLang="ja-JP" sz="2100" b="1" dirty="0">
              <a:ea typeface="游ゴシック"/>
              <a:cs typeface="Calibri"/>
            </a:endParaRPr>
          </a:p>
          <a:p>
            <a:r>
              <a:rPr lang="ja-JP" sz="2100" b="1" dirty="0">
                <a:ea typeface="+mn-lt"/>
                <a:cs typeface="+mn-lt"/>
              </a:rPr>
              <a:t>　　For weekends and holidays, automatic issuing machines will be out of service and all counters will be closed.</a:t>
            </a:r>
            <a:endParaRPr lang="ja-JP" sz="2100" b="1" dirty="0">
              <a:ea typeface="游ゴシック"/>
              <a:cs typeface="Calibri"/>
            </a:endParaRPr>
          </a:p>
          <a:p>
            <a:endParaRPr lang="ja-JP" altLang="en-US" sz="2000" dirty="0">
              <a:solidFill>
                <a:srgbClr val="000000"/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058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1287</TotalTime>
  <Words>318</Words>
  <Application>Microsoft Office PowerPoint</Application>
  <PresentationFormat>ユーザー設定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>国立大学法人東京大学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佐藤 寛也</dc:creator>
  <cp:lastModifiedBy>高鳥　国之</cp:lastModifiedBy>
  <cp:revision>280</cp:revision>
  <cp:lastPrinted>2021-03-08T03:42:32Z</cp:lastPrinted>
  <dcterms:created xsi:type="dcterms:W3CDTF">2016-10-19T03:53:10Z</dcterms:created>
  <dcterms:modified xsi:type="dcterms:W3CDTF">2022-07-19T01:30:48Z</dcterms:modified>
</cp:coreProperties>
</file>